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67" r:id="rId4"/>
    <p:sldId id="257" r:id="rId5"/>
    <p:sldId id="264" r:id="rId6"/>
    <p:sldId id="258" r:id="rId7"/>
    <p:sldId id="270" r:id="rId8"/>
    <p:sldId id="262" r:id="rId9"/>
    <p:sldId id="260" r:id="rId10"/>
    <p:sldId id="263" r:id="rId11"/>
    <p:sldId id="268" r:id="rId12"/>
    <p:sldId id="272" r:id="rId13"/>
    <p:sldId id="266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04CC4-731F-4FD7-B34C-82C4B5AE496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C9CBC-A3FD-48F5-8051-9A15743C1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9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http://www2.ed.gov/about/offices/list/osers/idea35/history/index_pg10.html</a:t>
            </a:r>
          </a:p>
          <a:p>
            <a:r>
              <a:rPr lang="en-US" dirty="0" smtClean="0"/>
              <a:t>http://www2.ed.gov/about/offices/list/ocr/docs/hq9805.html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C9CBC-A3FD-48F5-8051-9A15743C13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7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http://www.baltimoresun.com/health/bs-hs-deaf-nurse-20160121-story.html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C9CBC-A3FD-48F5-8051-9A15743C13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5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https://www2.ed.gov/policy/gen/leg/foia/acshbom3.pdf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C9CBC-A3FD-48F5-8051-9A15743C13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40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C9CBC-A3FD-48F5-8051-9A15743C13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94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http://valenciacollege.edu/west/health/documents/RadiographyProgramGuide2016-2017.pdf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C9CBC-A3FD-48F5-8051-9A15743C13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9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CE73-4E8F-494F-9CC7-D9BFAC103B2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D44F-08F0-4AAD-BE26-D19954A7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6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CE73-4E8F-494F-9CC7-D9BFAC103B2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D44F-08F0-4AAD-BE26-D19954A7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1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CE73-4E8F-494F-9CC7-D9BFAC103B2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D44F-08F0-4AAD-BE26-D19954A7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5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CE73-4E8F-494F-9CC7-D9BFAC103B2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D44F-08F0-4AAD-BE26-D19954A7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1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CE73-4E8F-494F-9CC7-D9BFAC103B2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D44F-08F0-4AAD-BE26-D19954A7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9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CE73-4E8F-494F-9CC7-D9BFAC103B2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D44F-08F0-4AAD-BE26-D19954A7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2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CE73-4E8F-494F-9CC7-D9BFAC103B2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D44F-08F0-4AAD-BE26-D19954A7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9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CE73-4E8F-494F-9CC7-D9BFAC103B2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D44F-08F0-4AAD-BE26-D19954A7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CE73-4E8F-494F-9CC7-D9BFAC103B2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D44F-08F0-4AAD-BE26-D19954A7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CE73-4E8F-494F-9CC7-D9BFAC103B2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D44F-08F0-4AAD-BE26-D19954A7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1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CE73-4E8F-494F-9CC7-D9BFAC103B2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D44F-08F0-4AAD-BE26-D19954A7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8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tx2">
                <a:lumMod val="20000"/>
                <a:lumOff val="80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CCE73-4E8F-494F-9CC7-D9BFAC103B2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9D44F-08F0-4AAD-BE26-D19954A7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1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larew@valenciacollege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insidehighered.com/news/2014/06/30/iowa-supreme-court-says-chiropractic-college-discriminated-against-blind-student" TargetMode="External"/><Relationship Id="rId7" Type="http://schemas.openxmlformats.org/officeDocument/2006/relationships/hyperlink" Target="https://www.insidehighered.com/news/2014/07/28/judge-orders-medical-college-accommodate-deaf-stude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idehighered.com/news/2013/12/23/us-judge-orders-creighton-medical-school-provide-specific-services-deaf-student" TargetMode="External"/><Relationship Id="rId5" Type="http://schemas.openxmlformats.org/officeDocument/2006/relationships/hyperlink" Target="http://www.baltimoresun.com/health/bs-hs-deaf-nurse-20160121-story.html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ucdmc.ucdavis.edu/medschool/features/2011-2012/01/20111207_som_deaf_student.html" TargetMode="Externa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Disability Related Issues</a:t>
            </a:r>
            <a:br>
              <a:rPr lang="en-US" dirty="0" smtClean="0"/>
            </a:br>
            <a:r>
              <a:rPr lang="en-US" sz="3600" dirty="0" smtClean="0"/>
              <a:t>A Changing Landscape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Dr. Deborah Larew</a:t>
            </a:r>
          </a:p>
          <a:p>
            <a:r>
              <a:rPr lang="en-US" dirty="0" smtClean="0"/>
              <a:t>Director</a:t>
            </a:r>
          </a:p>
          <a:p>
            <a:r>
              <a:rPr lang="en-US" dirty="0" smtClean="0"/>
              <a:t>Valencia College</a:t>
            </a:r>
          </a:p>
          <a:p>
            <a:r>
              <a:rPr lang="en-US" dirty="0" smtClean="0">
                <a:hlinkClick r:id="rId2"/>
              </a:rPr>
              <a:t>dlarew@valenciacollege.edu</a:t>
            </a:r>
            <a:endParaRPr lang="en-US" dirty="0" smtClean="0"/>
          </a:p>
          <a:p>
            <a:r>
              <a:rPr lang="en-US" dirty="0" smtClean="0"/>
              <a:t>(407) 582-2236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>
                <a:solidFill>
                  <a:prstClr val="black"/>
                </a:solidFill>
              </a:rPr>
              <a:t>Decisions must be made through</a:t>
            </a:r>
            <a:br>
              <a:rPr lang="en-US" sz="3600" dirty="0" smtClean="0">
                <a:solidFill>
                  <a:prstClr val="black"/>
                </a:solidFill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915400" cy="3962399"/>
          </a:xfrm>
        </p:spPr>
        <p:txBody>
          <a:bodyPr>
            <a:normAutofit/>
          </a:bodyPr>
          <a:lstStyle/>
          <a:p>
            <a:pPr lvl="1"/>
            <a:r>
              <a:rPr lang="en-US" sz="3600" dirty="0">
                <a:solidFill>
                  <a:prstClr val="black"/>
                </a:solidFill>
              </a:rPr>
              <a:t>T</a:t>
            </a:r>
            <a:r>
              <a:rPr lang="en-US" sz="3600" dirty="0" smtClean="0">
                <a:solidFill>
                  <a:prstClr val="black"/>
                </a:solidFill>
              </a:rPr>
              <a:t>he </a:t>
            </a:r>
            <a:r>
              <a:rPr lang="en-US" sz="3600" b="1" i="1" u="sng" dirty="0">
                <a:solidFill>
                  <a:prstClr val="black"/>
                </a:solidFill>
              </a:rPr>
              <a:t>interactive </a:t>
            </a:r>
            <a:r>
              <a:rPr lang="en-US" sz="3600" b="1" i="1" u="sng" dirty="0" smtClean="0">
                <a:solidFill>
                  <a:prstClr val="black"/>
                </a:solidFill>
              </a:rPr>
              <a:t>process looking at standards and accommodation requests</a:t>
            </a:r>
            <a:endParaRPr lang="en-US" sz="3600" b="1" i="1" u="sng" dirty="0">
              <a:solidFill>
                <a:prstClr val="black"/>
              </a:solidFill>
            </a:endParaRPr>
          </a:p>
          <a:p>
            <a:pPr lvl="1"/>
            <a:r>
              <a:rPr lang="en-US" sz="3900" dirty="0" smtClean="0">
                <a:solidFill>
                  <a:prstClr val="black"/>
                </a:solidFill>
              </a:rPr>
              <a:t> A NON- </a:t>
            </a:r>
            <a:r>
              <a:rPr lang="en-US" sz="3900" dirty="0">
                <a:solidFill>
                  <a:prstClr val="black"/>
                </a:solidFill>
              </a:rPr>
              <a:t>stereotypical biases</a:t>
            </a:r>
          </a:p>
          <a:p>
            <a:pPr lvl="1"/>
            <a:r>
              <a:rPr lang="en-US" sz="3900" dirty="0">
                <a:solidFill>
                  <a:prstClr val="black"/>
                </a:solidFill>
              </a:rPr>
              <a:t>Not based </a:t>
            </a:r>
            <a:r>
              <a:rPr lang="en-US" sz="3900" dirty="0" smtClean="0">
                <a:solidFill>
                  <a:prstClr val="black"/>
                </a:solidFill>
              </a:rPr>
              <a:t>on the institutional </a:t>
            </a:r>
            <a:r>
              <a:rPr lang="en-US" sz="3900" dirty="0">
                <a:solidFill>
                  <a:prstClr val="black"/>
                </a:solidFill>
              </a:rPr>
              <a:t>“liability” </a:t>
            </a:r>
          </a:p>
          <a:p>
            <a:pPr lvl="1"/>
            <a:r>
              <a:rPr lang="en-US" sz="3900" dirty="0">
                <a:solidFill>
                  <a:prstClr val="black"/>
                </a:solidFill>
              </a:rPr>
              <a:t>Not based on </a:t>
            </a:r>
            <a:r>
              <a:rPr lang="en-US" sz="3900" dirty="0" smtClean="0">
                <a:solidFill>
                  <a:prstClr val="black"/>
                </a:solidFill>
              </a:rPr>
              <a:t>“how we’ve always done it”</a:t>
            </a:r>
          </a:p>
          <a:p>
            <a:pPr lvl="1"/>
            <a:endParaRPr lang="en-US" sz="3900" dirty="0">
              <a:solidFill>
                <a:prstClr val="black"/>
              </a:solidFill>
            </a:endParaRPr>
          </a:p>
          <a:p>
            <a:pPr lv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98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Decide Before the Request!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1"/>
            <a:ext cx="8534400" cy="42672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Program standards written in behavioral terms</a:t>
            </a:r>
          </a:p>
          <a:p>
            <a:pPr lvl="2"/>
            <a:r>
              <a:rPr lang="en-US" sz="2000" dirty="0" smtClean="0"/>
              <a:t>Communicate: </a:t>
            </a:r>
          </a:p>
          <a:p>
            <a:pPr lvl="3"/>
            <a:r>
              <a:rPr lang="en-US" sz="2000" dirty="0" smtClean="0"/>
              <a:t>Read the patient’s medical chart and/or physician’s orders</a:t>
            </a:r>
          </a:p>
          <a:p>
            <a:pPr lvl="3"/>
            <a:r>
              <a:rPr lang="en-US" sz="2000" dirty="0" smtClean="0"/>
              <a:t>Communicate verbally in English to the patient in order to converse, instruct, relieve anxiety…</a:t>
            </a:r>
          </a:p>
          <a:p>
            <a:pPr lvl="4"/>
            <a:r>
              <a:rPr lang="en-US" sz="2000" i="1" dirty="0" smtClean="0"/>
              <a:t>With or without reasonable accommodations</a:t>
            </a:r>
          </a:p>
          <a:p>
            <a:pPr lvl="2"/>
            <a:r>
              <a:rPr lang="en-US" sz="2000" dirty="0" smtClean="0"/>
              <a:t>Motor Skills</a:t>
            </a:r>
          </a:p>
          <a:p>
            <a:pPr lvl="3"/>
            <a:r>
              <a:rPr lang="en-US" sz="2000" dirty="0" smtClean="0"/>
              <a:t>Physically be able to administer emergency care including performing CPR</a:t>
            </a:r>
          </a:p>
          <a:p>
            <a:pPr lvl="3"/>
            <a:r>
              <a:rPr lang="en-US" sz="2000" dirty="0" smtClean="0"/>
              <a:t>Be able to </a:t>
            </a:r>
            <a:r>
              <a:rPr lang="en-US" sz="2000" i="1" dirty="0" smtClean="0"/>
              <a:t>stand</a:t>
            </a:r>
            <a:r>
              <a:rPr lang="en-US" sz="2000" dirty="0" smtClean="0"/>
              <a:t> for periods as long as 2 hours wearing a lead apron and to walk a distance of 2 miles during a normal work day</a:t>
            </a:r>
          </a:p>
          <a:p>
            <a:pPr lvl="4"/>
            <a:r>
              <a:rPr lang="en-US" sz="2000" i="1" dirty="0" smtClean="0"/>
              <a:t>With or without reasonable accommodations</a:t>
            </a:r>
            <a:endParaRPr lang="en-US" sz="2000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and Job Placements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of the institution’s programs must be accessible.</a:t>
            </a:r>
          </a:p>
          <a:p>
            <a:pPr lvl="1"/>
            <a:r>
              <a:rPr lang="en-US" sz="2400" dirty="0" smtClean="0"/>
              <a:t>Title IX</a:t>
            </a:r>
          </a:p>
          <a:p>
            <a:pPr lvl="1"/>
            <a:r>
              <a:rPr lang="en-US" sz="2400" dirty="0"/>
              <a:t>EEOC</a:t>
            </a:r>
          </a:p>
          <a:p>
            <a:pPr lvl="1"/>
            <a:r>
              <a:rPr lang="en-US" sz="2400" dirty="0" smtClean="0"/>
              <a:t>ADA</a:t>
            </a:r>
          </a:p>
          <a:p>
            <a:pPr lvl="1"/>
            <a:endParaRPr lang="en-US" sz="2400" dirty="0"/>
          </a:p>
          <a:p>
            <a:r>
              <a:rPr lang="en-US" sz="2700" dirty="0" smtClean="0"/>
              <a:t>We oversee whether or not the student has met all of our program standards. We do not promise that any workplace will hire our graduate.</a:t>
            </a:r>
          </a:p>
          <a:p>
            <a:pPr lvl="1"/>
            <a:endParaRPr lang="en-US" sz="2400" dirty="0" smtClean="0"/>
          </a:p>
          <a:p>
            <a:endParaRPr lang="en-US" sz="2700" dirty="0"/>
          </a:p>
          <a:p>
            <a:pPr marL="0" indent="0">
              <a:buNone/>
            </a:pPr>
            <a:endParaRPr 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2134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line….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outcomes must be mastered by all students with or without reasonable accommodations. </a:t>
            </a:r>
          </a:p>
          <a:p>
            <a:r>
              <a:rPr lang="en-US" dirty="0" smtClean="0"/>
              <a:t>Make decisions about </a:t>
            </a:r>
            <a:r>
              <a:rPr lang="en-US" i="1" dirty="0" smtClean="0"/>
              <a:t>essential functions</a:t>
            </a:r>
            <a:r>
              <a:rPr lang="en-US" dirty="0" smtClean="0"/>
              <a:t> of a program before the need arises</a:t>
            </a:r>
          </a:p>
          <a:p>
            <a:r>
              <a:rPr lang="en-US" dirty="0" smtClean="0"/>
              <a:t>Make decisions in partnership with your disability professionals and general counsel</a:t>
            </a:r>
          </a:p>
          <a:p>
            <a:r>
              <a:rPr lang="en-US" dirty="0" smtClean="0"/>
              <a:t>Don’t assume that just because it hasn’t been done before that it can’t be done now.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Valenciacollege.edu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8329"/>
            <a:ext cx="9067800" cy="668337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Educators….</a:t>
            </a:r>
            <a:endParaRPr lang="en-US" b="1" dirty="0"/>
          </a:p>
        </p:txBody>
      </p:sp>
      <p:pic>
        <p:nvPicPr>
          <p:cNvPr id="4" name="Content Placeholder 3" descr="Teacher_Heart_Apple-238x2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867275" cy="4867275"/>
          </a:xfrm>
          <a:effectLst>
            <a:glow rad="127000">
              <a:schemeClr val="accent1">
                <a:alpha val="99000"/>
              </a:schemeClr>
            </a:glo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3493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654553"/>
            <a:ext cx="3810000" cy="22288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Why we do what we do</a:t>
            </a:r>
          </a:p>
          <a:p>
            <a:r>
              <a:rPr lang="en-US" dirty="0" smtClean="0"/>
              <a:t>What is required </a:t>
            </a:r>
          </a:p>
          <a:p>
            <a:r>
              <a:rPr lang="en-US" dirty="0" smtClean="0"/>
              <a:t>When are accommodations not appropriate</a:t>
            </a:r>
          </a:p>
          <a:p>
            <a:r>
              <a:rPr lang="en-US" dirty="0" smtClean="0"/>
              <a:t>How do we prepare and protect ourselves, our programs, standards, and students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Civil Rights Legislation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886700" cy="4351338"/>
          </a:xfrm>
        </p:spPr>
        <p:txBody>
          <a:bodyPr/>
          <a:lstStyle/>
          <a:p>
            <a:r>
              <a:rPr lang="en-US" sz="1800" dirty="0" smtClean="0"/>
              <a:t>1973 First legislation prohibiting discrimination on the basis of a disability</a:t>
            </a:r>
          </a:p>
          <a:p>
            <a:r>
              <a:rPr lang="en-US" sz="1800" dirty="0" smtClean="0"/>
              <a:t>1975 IDEA (P.L. 94-142)</a:t>
            </a:r>
          </a:p>
          <a:p>
            <a:r>
              <a:rPr lang="en-US" sz="1800" dirty="0" smtClean="0"/>
              <a:t>1990 Americans with Disabilities Act (ADA)</a:t>
            </a:r>
          </a:p>
          <a:p>
            <a:r>
              <a:rPr lang="en-US" sz="1800" dirty="0" smtClean="0"/>
              <a:t>2008 ADA Amendment Act</a:t>
            </a:r>
          </a:p>
          <a:p>
            <a:pPr lvl="1"/>
            <a:r>
              <a:rPr lang="en-US" dirty="0" smtClean="0"/>
              <a:t>Reasonable Accommodations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19" y="2895599"/>
            <a:ext cx="5738570" cy="3338065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5" name="Rectangle 4"/>
          <p:cNvSpPr/>
          <p:nvPr/>
        </p:nvSpPr>
        <p:spPr>
          <a:xfrm>
            <a:off x="76200" y="6233665"/>
            <a:ext cx="8353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http://www.motherjones.com/mojo/2015/07/americans-disabilities-act-capitol-crawl-anniversary</a:t>
            </a:r>
          </a:p>
        </p:txBody>
      </p:sp>
    </p:spTree>
    <p:extLst>
      <p:ext uri="{BB962C8B-B14F-4D97-AF65-F5344CB8AC3E}">
        <p14:creationId xmlns:p14="http://schemas.microsoft.com/office/powerpoint/2010/main" val="25078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</a:t>
            </a:r>
            <a:r>
              <a:rPr lang="en-US" dirty="0"/>
              <a:t>D</a:t>
            </a:r>
            <a:r>
              <a:rPr lang="en-US" dirty="0" smtClean="0"/>
              <a:t>ecisions </a:t>
            </a:r>
            <a:br>
              <a:rPr lang="en-US" dirty="0" smtClean="0"/>
            </a:br>
            <a:r>
              <a:rPr lang="en-US" dirty="0" smtClean="0"/>
              <a:t>and Developments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253" y="1786731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Palmer College of Chiropractic</a:t>
            </a:r>
          </a:p>
          <a:p>
            <a:pPr lvl="1"/>
            <a:r>
              <a:rPr lang="en-US" sz="1400" dirty="0">
                <a:hlinkClick r:id="rId3"/>
              </a:rPr>
              <a:t>https://www.insidehighered.com/news/2014/06/30/iowa-supreme-court-says-chiropractic-college-discriminated-against-blind-student</a:t>
            </a:r>
            <a:endParaRPr lang="en-US" sz="1400" dirty="0"/>
          </a:p>
          <a:p>
            <a:r>
              <a:rPr lang="en-US" dirty="0"/>
              <a:t>UC Davis School of Medicine</a:t>
            </a:r>
          </a:p>
          <a:p>
            <a:pPr lvl="1"/>
            <a:r>
              <a:rPr lang="en-US" sz="1400" dirty="0">
                <a:hlinkClick r:id="rId4"/>
              </a:rPr>
              <a:t>http://www.ucdmc.ucdavis.edu/medschool/features/2011-2012/01/20111207_som_deaf_student.html</a:t>
            </a:r>
            <a:endParaRPr lang="en-US" sz="1400" dirty="0"/>
          </a:p>
          <a:p>
            <a:r>
              <a:rPr lang="en-US" dirty="0" smtClean="0"/>
              <a:t>Johns Hopkins Hospital</a:t>
            </a:r>
          </a:p>
          <a:p>
            <a:pPr lvl="1"/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www.baltimoresun.com/health/bs-hs-deaf-nurse-20160121-story.html</a:t>
            </a:r>
            <a:endParaRPr lang="en-US" sz="1400" dirty="0" smtClean="0"/>
          </a:p>
          <a:p>
            <a:r>
              <a:rPr lang="en-US" dirty="0" smtClean="0"/>
              <a:t>Creighton </a:t>
            </a:r>
            <a:r>
              <a:rPr lang="en-US" dirty="0"/>
              <a:t>Medical </a:t>
            </a:r>
            <a:r>
              <a:rPr lang="en-US" dirty="0" smtClean="0"/>
              <a:t>School</a:t>
            </a:r>
          </a:p>
          <a:p>
            <a:pPr lvl="1"/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www.insidehighered.com/news/2013/12/23/us-judge-orders-creighton-medical-school-provide-specific-services-deaf-student</a:t>
            </a:r>
            <a:endParaRPr lang="en-US" sz="1400" dirty="0" smtClean="0"/>
          </a:p>
          <a:p>
            <a:r>
              <a:rPr lang="en-US" dirty="0" smtClean="0"/>
              <a:t>Pacific </a:t>
            </a:r>
            <a:r>
              <a:rPr lang="en-US" dirty="0"/>
              <a:t>Northwest University of Health Sciences</a:t>
            </a:r>
          </a:p>
          <a:p>
            <a:pPr lvl="1"/>
            <a:r>
              <a:rPr lang="en-US" sz="1100" dirty="0">
                <a:hlinkClick r:id="rId7"/>
              </a:rPr>
              <a:t>https://</a:t>
            </a:r>
            <a:r>
              <a:rPr lang="en-US" sz="1100" dirty="0" smtClean="0">
                <a:hlinkClick r:id="rId7"/>
              </a:rPr>
              <a:t>www.insidehighered.com/news/2014/07/28/judge-orders-medical-college-accommodate-deaf-student</a:t>
            </a:r>
            <a:endParaRPr lang="en-US" sz="1100" dirty="0" smtClean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2120" y="76201"/>
            <a:ext cx="296948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1" y="3996410"/>
            <a:ext cx="1655190" cy="2339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3162" y="137819"/>
            <a:ext cx="1685560" cy="187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828800"/>
            <a:ext cx="67818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Office of Civil Rights (U.S. Department of Education)</a:t>
            </a:r>
          </a:p>
          <a:p>
            <a:pPr lvl="1"/>
            <a:r>
              <a:rPr lang="en-US" sz="2700" dirty="0" smtClean="0"/>
              <a:t>At </a:t>
            </a:r>
            <a:r>
              <a:rPr lang="en-US" sz="2700" dirty="0"/>
              <a:t> the postsecondary level, the </a:t>
            </a:r>
            <a:r>
              <a:rPr lang="en-US" sz="2700" dirty="0" smtClean="0"/>
              <a:t>recipient (institution receiving federal aid) </a:t>
            </a:r>
            <a:r>
              <a:rPr lang="en-US" sz="2700" dirty="0"/>
              <a:t>is required to provide students with </a:t>
            </a:r>
            <a:r>
              <a:rPr lang="en-US" sz="2700" u="sng" dirty="0"/>
              <a:t>appropriate academic adjustments and auxiliary aids and services </a:t>
            </a:r>
            <a:r>
              <a:rPr lang="en-US" sz="2700" dirty="0"/>
              <a:t>that are necessary to afford an individual with a disability an equal opportunity to participate in a school's program. </a:t>
            </a:r>
          </a:p>
        </p:txBody>
      </p:sp>
      <p:pic>
        <p:nvPicPr>
          <p:cNvPr id="1027" name="Picture 3" descr="C:\Users\dlarew\AppData\Local\Microsoft\Windows\Temporary Internet Files\Content.IE5\FEAQQDR3\targe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80" y="50426"/>
            <a:ext cx="1854574" cy="185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0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NOTICE!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laws require an EQUAL OPPORTUNITY ….Not a passing grade.</a:t>
            </a:r>
          </a:p>
          <a:p>
            <a:pPr lvl="1"/>
            <a:r>
              <a:rPr lang="en-US" sz="2400" dirty="0" smtClean="0"/>
              <a:t>Students must still master the same learning outcomes with or without reasonable accommodations, modifications, auxiliary aids.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Exceptions to Accommodation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828800"/>
            <a:ext cx="67818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Office of Civil Rights (U.S. Department of Education)</a:t>
            </a:r>
          </a:p>
          <a:p>
            <a:pPr lvl="1"/>
            <a:r>
              <a:rPr lang="en-US" sz="2700" dirty="0" smtClean="0"/>
              <a:t>Recipients </a:t>
            </a:r>
            <a:r>
              <a:rPr lang="en-US" sz="2700" dirty="0"/>
              <a:t>are not required to make adjustments or provide aids or services that would result in a </a:t>
            </a:r>
            <a:endParaRPr lang="en-US" sz="2700" dirty="0" smtClean="0"/>
          </a:p>
          <a:p>
            <a:pPr lvl="1"/>
            <a:r>
              <a:rPr lang="en-US" sz="2700" u="sng" dirty="0" smtClean="0"/>
              <a:t>fundamental </a:t>
            </a:r>
            <a:r>
              <a:rPr lang="en-US" sz="2700" u="sng" dirty="0"/>
              <a:t>alteration</a:t>
            </a:r>
            <a:r>
              <a:rPr lang="en-US" sz="2700" dirty="0"/>
              <a:t> of a recipient's program or </a:t>
            </a:r>
            <a:endParaRPr lang="en-US" sz="2700" dirty="0" smtClean="0"/>
          </a:p>
          <a:p>
            <a:pPr lvl="1"/>
            <a:r>
              <a:rPr lang="en-US" sz="2700" u="sng" dirty="0" smtClean="0"/>
              <a:t>impose </a:t>
            </a:r>
            <a:r>
              <a:rPr lang="en-US" sz="2700" u="sng" dirty="0"/>
              <a:t>an undue burden.</a:t>
            </a:r>
          </a:p>
        </p:txBody>
      </p:sp>
      <p:pic>
        <p:nvPicPr>
          <p:cNvPr id="1027" name="Picture 3" descr="C:\Users\dlarew\AppData\Local\Microsoft\Windows\Temporary Internet Files\Content.IE5\FEAQQDR3\targe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8" y="226289"/>
            <a:ext cx="2212111" cy="221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5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Reasonable Accommodation</a:t>
            </a:r>
            <a:br>
              <a:rPr lang="en-US" sz="36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828800"/>
            <a:ext cx="6781800" cy="42672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800" dirty="0"/>
              <a:t>Tool needed to do the “job”</a:t>
            </a:r>
          </a:p>
          <a:p>
            <a:pPr lvl="2"/>
            <a:r>
              <a:rPr lang="en-US" sz="2800" dirty="0"/>
              <a:t>Software</a:t>
            </a:r>
          </a:p>
          <a:p>
            <a:pPr lvl="2"/>
            <a:r>
              <a:rPr lang="en-US" sz="2800" dirty="0"/>
              <a:t>Specialized equipment or services</a:t>
            </a:r>
          </a:p>
          <a:p>
            <a:pPr marL="685800" lvl="2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Modifications in the way work is done or modification of policies</a:t>
            </a:r>
          </a:p>
          <a:p>
            <a:pPr lvl="2"/>
            <a:r>
              <a:rPr lang="en-US" sz="2800" dirty="0"/>
              <a:t>Extended time on </a:t>
            </a:r>
            <a:r>
              <a:rPr lang="en-US" sz="2800" dirty="0" smtClean="0"/>
              <a:t>tests</a:t>
            </a:r>
          </a:p>
          <a:p>
            <a:pPr lvl="2"/>
            <a:r>
              <a:rPr lang="en-US" sz="2800" dirty="0" smtClean="0"/>
              <a:t>Course substitutions</a:t>
            </a:r>
          </a:p>
          <a:p>
            <a:pPr lvl="2"/>
            <a:endParaRPr lang="en-US" sz="2800" dirty="0" smtClean="0"/>
          </a:p>
          <a:p>
            <a:r>
              <a:rPr lang="en-US" sz="3400" dirty="0" smtClean="0"/>
              <a:t>Determine who, at your institution, is responsible for determining 1) disability status, and 2) accommodations</a:t>
            </a:r>
            <a:endParaRPr lang="en-US" sz="3400" dirty="0"/>
          </a:p>
          <a:p>
            <a:pPr lvl="1"/>
            <a:endParaRPr lang="en-US" sz="2300" dirty="0"/>
          </a:p>
        </p:txBody>
      </p:sp>
      <p:pic>
        <p:nvPicPr>
          <p:cNvPr id="3" name="Picture 2" descr="Hay comparaciones que no son odiosas. El gráfico de quantil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37" y="365126"/>
            <a:ext cx="3515897" cy="2346619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8822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513</Words>
  <Application>Microsoft Office PowerPoint</Application>
  <PresentationFormat>On-screen Show (4:3)</PresentationFormat>
  <Paragraphs>91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Disability Related Issues A Changing Landscape</vt:lpstr>
      <vt:lpstr>Educators….</vt:lpstr>
      <vt:lpstr>Today:</vt:lpstr>
      <vt:lpstr>Civil Rights Legislation</vt:lpstr>
      <vt:lpstr>Recent Decisions  and Developments </vt:lpstr>
      <vt:lpstr>Compliance </vt:lpstr>
      <vt:lpstr>NOTICE!  </vt:lpstr>
      <vt:lpstr>Two Exceptions to Accommodation</vt:lpstr>
      <vt:lpstr>Reasonable Accommodation </vt:lpstr>
      <vt:lpstr>Decisions must be made through </vt:lpstr>
      <vt:lpstr>Decide Before the Request!</vt:lpstr>
      <vt:lpstr>Clinical and Job Placements</vt:lpstr>
      <vt:lpstr>Bottom line….  </vt:lpstr>
      <vt:lpstr>Valenciacollege.edu  </vt:lpstr>
    </vt:vector>
  </TitlesOfParts>
  <Company>Valencia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Reasonable Accommodations?</dc:title>
  <dc:creator>Administrator</dc:creator>
  <cp:lastModifiedBy>Christine Johnson</cp:lastModifiedBy>
  <cp:revision>44</cp:revision>
  <dcterms:created xsi:type="dcterms:W3CDTF">2016-09-26T13:53:45Z</dcterms:created>
  <dcterms:modified xsi:type="dcterms:W3CDTF">2016-09-28T20:31:45Z</dcterms:modified>
</cp:coreProperties>
</file>